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44" r:id="rId6"/>
    <p:sldMasterId id="2147483756" r:id="rId7"/>
  </p:sldMasterIdLst>
  <p:notesMasterIdLst>
    <p:notesMasterId r:id="rId26"/>
  </p:notesMasterIdLst>
  <p:handoutMasterIdLst>
    <p:handoutMasterId r:id="rId27"/>
  </p:handoutMasterIdLst>
  <p:sldIdLst>
    <p:sldId id="257" r:id="rId8"/>
    <p:sldId id="280" r:id="rId9"/>
    <p:sldId id="279" r:id="rId10"/>
    <p:sldId id="281" r:id="rId11"/>
    <p:sldId id="286" r:id="rId12"/>
    <p:sldId id="287" r:id="rId13"/>
    <p:sldId id="288" r:id="rId14"/>
    <p:sldId id="289" r:id="rId15"/>
    <p:sldId id="290" r:id="rId16"/>
    <p:sldId id="291" r:id="rId17"/>
    <p:sldId id="258" r:id="rId18"/>
    <p:sldId id="259" r:id="rId19"/>
    <p:sldId id="298" r:id="rId20"/>
    <p:sldId id="296" r:id="rId21"/>
    <p:sldId id="294" r:id="rId22"/>
    <p:sldId id="282" r:id="rId23"/>
    <p:sldId id="292" r:id="rId24"/>
    <p:sldId id="297" r:id="rId2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18643-DEE7-4852-98BD-E68E63887349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1B2AE-59C3-42A2-AD81-6E3C91773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30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8D348-3B2E-445E-B48C-4F1164C3A31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7CC63-0B92-4ED6-A69D-B01606492D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18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8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0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31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81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84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32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61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09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858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9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4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84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97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06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31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810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35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601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263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8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4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328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78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8198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83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6358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4283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7166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7607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74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8211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59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615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820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871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663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2868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902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605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556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049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7808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24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097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5320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185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9932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868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683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4726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0942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951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917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8582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449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0925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426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2050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9753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123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760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8214-B5B3-4D59-8DA3-5AE777CFF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A892-9ADB-40FE-8800-2C8A4E5295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056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E23D-AFA7-40D2-AE8F-A9ABA3B424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46BE-FD39-404F-9772-041790792C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126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DE0-74D2-49F2-9168-5D597CC221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601D-2B7C-474F-A524-9A2BDE4CB3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8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96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9434-BBD5-4FE6-BCBC-986197ECD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278D-17A0-4A6C-9F6E-4AA6E083D1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525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AA1E-DCF0-4078-A9D4-D51E0F3F61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DF27-551B-40ED-9926-FC2DAA2568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7297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96F-50A7-466A-9C45-D207359D26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AC25-F658-47BD-B0DB-093E7CDAEB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72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EA6-2466-4F49-BA80-CBEEDF9EC4E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033-D4BC-4EA4-871A-900748951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662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771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1841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BC9F-7EA1-497E-B9CF-DF95E0DD71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D2D0-8320-42B5-810C-59591EBA4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635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5CFF-80C3-4BC2-9C91-D0693E9925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195E-EDB4-4583-8936-7376091919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1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185B-564A-4D15-92F7-28242568CD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1B9-C967-4EF4-9B1A-BFE4940BE3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4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3FF1-668F-4C1D-B920-E71B092725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F8D-CF04-4F2E-9AAC-45EBCD4836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9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2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2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61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96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3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F6BFB-F371-4C35-9239-0A2127E75BFB}" type="datetimeFigureOut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11.03.2017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085B2-C4E6-4E5E-B77E-90678DC0D8C2}" type="slidenum">
              <a:rPr lang="ru-RU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4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3284538"/>
            <a:ext cx="7851775" cy="14144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800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071619" cy="4227165"/>
          </a:xfrm>
        </p:spPr>
        <p:txBody>
          <a:bodyPr/>
          <a:lstStyle/>
          <a:p>
            <a:pPr eaLnBrk="1" hangingPunct="1"/>
            <a:endParaRPr lang="en-US" alt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применения и перспективы развития системы менеджмента качества  в  КЭУ им. М. </a:t>
            </a:r>
            <a:r>
              <a:rPr lang="ru-RU" alt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Рыскулбекова</a:t>
            </a:r>
            <a:endParaRPr lang="ru-RU" alt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3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96752"/>
            <a:ext cx="756084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 этап.</a:t>
            </a: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Сертификация системы менеджмента качества.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0" lang="ru-RU" alt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Сертификация системы менеджмента </a:t>
            </a: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действие третьей стороны, гарантирующее необходимую уверенность в том, что должным образом идентифицируемая система качества соответствует выбранному стандарту или иным нормативным документам.</a:t>
            </a:r>
          </a:p>
        </p:txBody>
      </p:sp>
    </p:spTree>
    <p:extLst>
      <p:ext uri="{BB962C8B-B14F-4D97-AF65-F5344CB8AC3E}">
        <p14:creationId xmlns:p14="http://schemas.microsoft.com/office/powerpoint/2010/main" val="3324248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3284538"/>
            <a:ext cx="7851775" cy="14144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800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24744"/>
            <a:ext cx="8892480" cy="585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830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ИСТОРИЯ СТАНОВЛЕНИЯ ОТДЕЛА КАЧЕСТВА И АККРЕДИТАЦИИ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основании приказа Министерства образования, науки и культуры </a:t>
            </a: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 399/1 от </a:t>
            </a: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19.05.2003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целях реализации стратегии развития системы высшего профессионального образования и усиления государственного контроля в университете создан сектор по качеству образования в УМО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en-US" sz="2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20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03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году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начал работать по принципам Болонского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процесса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endParaRPr lang="en-US" sz="2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2006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году создан Отдел качества образовании(ОКО) и в Ученым Советом БГУЭП 28.02.2006г утвержден положение ОКО.</a:t>
            </a:r>
            <a:endParaRPr lang="ru-RU" sz="2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2008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года приказом ректора №217 отдел «Обеспечения качества образования» стал структурным подразделением </a:t>
            </a:r>
            <a:r>
              <a:rPr lang="ru-RU" sz="2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Кыргызского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экономического университета. 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25450" indent="-285750" algn="just">
              <a:lnSpc>
                <a:spcPts val="161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68300" algn="just">
              <a:lnSpc>
                <a:spcPts val="1610"/>
              </a:lnSpc>
              <a:spcAft>
                <a:spcPts val="0"/>
              </a:spcAft>
            </a:pPr>
            <a:r>
              <a:rPr lang="ky-KG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3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3284538"/>
            <a:ext cx="7851775" cy="14144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800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56792"/>
            <a:ext cx="8965504" cy="4575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2009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года на Ученом Совете КЭУ утверждено Положение об отделе «Обеспечения качества образования».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2009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года была принята программа мероприятий по развитию системы качества и план мероприятий по разработке и внедрению системы обеспечения качества образования КЭУ.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25450" lvl="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апреле 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2009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году решением Ученого Совета был создан 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Совет по качеству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для решения стратегических и организационных вопросов разработки, функционирования и улучшения качества образования;  </a:t>
            </a:r>
          </a:p>
          <a:p>
            <a:pPr marL="4254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рамках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проекта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CANGA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(Центрально-Азиатский сеть гарантии качества и аккредитации) университет в 2012 году прошел пилотную аккредитацию и получил сертификат качества по направлениям Менеджмент и Экономика;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25450" indent="-285750" algn="just">
              <a:buFont typeface="Arial" panose="020B0604020202020204" pitchFamily="34" charset="0"/>
              <a:buChar char="•"/>
            </a:pP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25450" lvl="0" indent="-285750" algn="just">
              <a:lnSpc>
                <a:spcPts val="1610"/>
              </a:lnSpc>
              <a:buFont typeface="Arial" panose="020B0604020202020204" pitchFamily="34" charset="0"/>
              <a:buChar char="•"/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55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124744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450" lvl="0" indent="-285750" algn="just">
              <a:buFont typeface="Arial" panose="020B0604020202020204" pitchFamily="34" charset="0"/>
              <a:buChar char="•"/>
            </a:pPr>
            <a:r>
              <a:rPr lang="ky-KG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ky-KG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2013</a:t>
            </a:r>
            <a:r>
              <a:rPr lang="ky-KG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году отделом ОКО разработан проект руководства по обеспечению СМК образования в КЭУ.;</a:t>
            </a:r>
          </a:p>
          <a:p>
            <a:pPr marL="425450" lvl="0" indent="-285750" algn="just">
              <a:buFont typeface="Arial" panose="020B0604020202020204" pitchFamily="34" charset="0"/>
              <a:buChar char="•"/>
            </a:pPr>
            <a:r>
              <a:rPr lang="ky-KG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22 ноября 2013 года по 14 января 2014 </a:t>
            </a:r>
            <a:r>
              <a:rPr lang="ky-KG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года на основе договора от 22 ноября 2013 года, заключенного между Агентством по гарантии качества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EdNet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Кыргызским экономическим университетом им М. Рыскулбекова 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проведен анализ и диагностика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существующей системы гарантия качества и организационной структуры КЭУ.</a:t>
            </a:r>
          </a:p>
          <a:p>
            <a:pPr marL="425450" lvl="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 1 сентября </a:t>
            </a:r>
            <a:r>
              <a:rPr lang="ru-RU" sz="2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2014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года отдел ОКО переименован на отдел «Качества и аккредитации».</a:t>
            </a:r>
          </a:p>
          <a:p>
            <a:pPr marL="425450" lvl="0" indent="-28575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2014 является членом ведущей специализированной ассоциация по аккредитации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“ACBSP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”</a:t>
            </a:r>
          </a:p>
          <a:p>
            <a:pPr marL="425450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с 2015 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  <a:t>года университет начал активную работу по внедрению СМК в вузе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основе анализ и диагностика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EdNet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en-US" sz="2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254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2015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году университет стал лауреатом Премии Кыргызской Республики по качеству в номинации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«Образование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  <a:endParaRPr lang="ru-RU" sz="2200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77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800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88479" y="1124729"/>
            <a:ext cx="8948018" cy="5561935"/>
            <a:chOff x="0" y="-1649"/>
            <a:chExt cx="64065" cy="85115"/>
          </a:xfrm>
        </p:grpSpPr>
        <p:grpSp>
          <p:nvGrpSpPr>
            <p:cNvPr id="4" name="Группа 3"/>
            <p:cNvGrpSpPr>
              <a:grpSpLocks/>
            </p:cNvGrpSpPr>
            <p:nvPr/>
          </p:nvGrpSpPr>
          <p:grpSpPr bwMode="auto">
            <a:xfrm>
              <a:off x="0" y="-1649"/>
              <a:ext cx="64065" cy="85115"/>
              <a:chOff x="-366" y="-1649"/>
              <a:chExt cx="64075" cy="85122"/>
            </a:xfrm>
          </p:grpSpPr>
          <p:sp>
            <p:nvSpPr>
              <p:cNvPr id="10" name="Прямоугольник 9"/>
              <p:cNvSpPr>
                <a:spLocks noChangeArrowheads="1"/>
              </p:cNvSpPr>
              <p:nvPr/>
            </p:nvSpPr>
            <p:spPr bwMode="auto">
              <a:xfrm>
                <a:off x="3422" y="3399"/>
                <a:ext cx="60287" cy="22739"/>
              </a:xfrm>
              <a:prstGeom prst="rect">
                <a:avLst/>
              </a:prstGeom>
              <a:solidFill>
                <a:srgbClr val="DBE5F1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b="1" cap="all">
                    <a:solidFill>
                      <a:srgbClr val="1F497D"/>
                    </a:solidFill>
                    <a:ea typeface="Calibri"/>
                    <a:cs typeface="Times New Roman"/>
                  </a:rPr>
                  <a:t> </a:t>
                </a:r>
                <a:endParaRPr lang="ru-RU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11" name="Прямоугольник 10"/>
              <p:cNvSpPr>
                <a:spLocks noChangeArrowheads="1"/>
              </p:cNvSpPr>
              <p:nvPr/>
            </p:nvSpPr>
            <p:spPr bwMode="auto">
              <a:xfrm>
                <a:off x="6202" y="27909"/>
                <a:ext cx="53905" cy="38931"/>
              </a:xfrm>
              <a:prstGeom prst="rect">
                <a:avLst/>
              </a:prstGeom>
              <a:solidFill>
                <a:srgbClr val="FDE9D9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b="1" cap="all">
                    <a:solidFill>
                      <a:srgbClr val="1F497D"/>
                    </a:solidFill>
                    <a:ea typeface="Calibri"/>
                    <a:cs typeface="Times New Roman"/>
                  </a:rPr>
                  <a:t> </a:t>
                </a:r>
                <a:endParaRPr lang="ru-RU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ES" sz="1100">
                    <a:solidFill>
                      <a:prstClr val="black"/>
                    </a:solidFill>
                    <a:ea typeface="Calibri"/>
                    <a:cs typeface="Times New Roman"/>
                  </a:rPr>
                  <a:t> </a:t>
                </a:r>
                <a:endParaRPr lang="ru-RU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12" name="Прямая со стрелкой 11"/>
              <p:cNvCxnSpPr/>
              <p:nvPr/>
            </p:nvCxnSpPr>
            <p:spPr bwMode="auto">
              <a:xfrm flipV="1">
                <a:off x="46038" y="49377"/>
                <a:ext cx="25" cy="2629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" name="Прямоугольник 12"/>
              <p:cNvSpPr>
                <a:spLocks noChangeArrowheads="1"/>
              </p:cNvSpPr>
              <p:nvPr/>
            </p:nvSpPr>
            <p:spPr bwMode="auto">
              <a:xfrm>
                <a:off x="37963" y="51762"/>
                <a:ext cx="18982" cy="26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b="1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План реализации 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14" name="Прямоугольник 13"/>
              <p:cNvSpPr>
                <a:spLocks noChangeArrowheads="1"/>
              </p:cNvSpPr>
              <p:nvPr/>
            </p:nvSpPr>
            <p:spPr bwMode="auto">
              <a:xfrm>
                <a:off x="40233" y="46833"/>
                <a:ext cx="11375" cy="2622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Выполнение 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15" name="Прямая со стрелкой 14"/>
              <p:cNvCxnSpPr/>
              <p:nvPr/>
            </p:nvCxnSpPr>
            <p:spPr bwMode="auto">
              <a:xfrm flipV="1">
                <a:off x="46038" y="43732"/>
                <a:ext cx="0" cy="2952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6" name="Группа 15"/>
              <p:cNvGrpSpPr>
                <a:grpSpLocks/>
              </p:cNvGrpSpPr>
              <p:nvPr/>
            </p:nvGrpSpPr>
            <p:grpSpPr bwMode="auto">
              <a:xfrm>
                <a:off x="51285" y="31884"/>
                <a:ext cx="6395" cy="16260"/>
                <a:chOff x="0" y="0"/>
                <a:chExt cx="6398" cy="16260"/>
              </a:xfrm>
            </p:grpSpPr>
            <p:cxnSp>
              <p:nvCxnSpPr>
                <p:cNvPr id="62" name="Прямая со стрелкой 61"/>
                <p:cNvCxnSpPr/>
                <p:nvPr/>
              </p:nvCxnSpPr>
              <p:spPr bwMode="auto">
                <a:xfrm flipH="1">
                  <a:off x="285" y="16002"/>
                  <a:ext cx="4083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1F497D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 bwMode="auto">
                <a:xfrm flipH="1" flipV="1">
                  <a:off x="4476" y="0"/>
                  <a:ext cx="45" cy="15957"/>
                </a:xfrm>
                <a:prstGeom prst="line">
                  <a:avLst/>
                </a:prstGeom>
                <a:noFill/>
                <a:ln w="19050">
                  <a:solidFill>
                    <a:srgbClr val="1F497D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 bwMode="auto">
                <a:xfrm flipH="1">
                  <a:off x="0" y="0"/>
                  <a:ext cx="4476" cy="0"/>
                </a:xfrm>
                <a:prstGeom prst="line">
                  <a:avLst/>
                </a:prstGeom>
                <a:noFill/>
                <a:ln w="19050">
                  <a:solidFill>
                    <a:srgbClr val="1F497D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5" name="Надпись 2"/>
                <p:cNvSpPr txBox="1">
                  <a:spLocks noChangeArrowheads="1"/>
                </p:cNvSpPr>
                <p:nvPr/>
              </p:nvSpPr>
              <p:spPr bwMode="auto">
                <a:xfrm>
                  <a:off x="1612" y="2855"/>
                  <a:ext cx="4786" cy="13405"/>
                </a:xfrm>
                <a:prstGeom prst="rect">
                  <a:avLst/>
                </a:prstGeom>
                <a:solidFill>
                  <a:srgbClr val="1F497D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vert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100" b="1" dirty="0">
                      <a:solidFill>
                        <a:srgbClr val="FFFFFF"/>
                      </a:solidFill>
                      <a:ea typeface="Calibri"/>
                      <a:cs typeface="Times New Roman"/>
                    </a:rPr>
                    <a:t>Периодическая оценка</a:t>
                  </a:r>
                  <a:endParaRPr lang="ru-RU" sz="11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</p:grpSp>
          <p:sp>
            <p:nvSpPr>
              <p:cNvPr id="17" name="Прямоугольник 16"/>
              <p:cNvSpPr>
                <a:spLocks noChangeArrowheads="1"/>
              </p:cNvSpPr>
              <p:nvPr/>
            </p:nvSpPr>
            <p:spPr bwMode="auto">
              <a:xfrm>
                <a:off x="37595" y="56414"/>
                <a:ext cx="21537" cy="10477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14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План качества </a:t>
                </a:r>
                <a:r>
                  <a:rPr lang="ru-RU" sz="1400" b="1" i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на 1 год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 algn="ctr"/>
                <a:r>
                  <a:rPr lang="ru-RU" sz="1400" b="1" i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(Стратегический план по улучшению качества образования)</a:t>
                </a:r>
                <a:r>
                  <a:rPr lang="ru-RU" sz="1400" b="1" i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 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18" name="Прямая со стрелкой 17"/>
              <p:cNvCxnSpPr/>
              <p:nvPr/>
            </p:nvCxnSpPr>
            <p:spPr bwMode="auto">
              <a:xfrm>
                <a:off x="20692" y="22552"/>
                <a:ext cx="0" cy="6463"/>
              </a:xfrm>
              <a:prstGeom prst="straightConnector1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" name="Прямоугольник 18"/>
              <p:cNvSpPr>
                <a:spLocks noChangeArrowheads="1"/>
              </p:cNvSpPr>
              <p:nvPr/>
            </p:nvSpPr>
            <p:spPr bwMode="auto">
              <a:xfrm>
                <a:off x="10752" y="29022"/>
                <a:ext cx="21364" cy="6005"/>
              </a:xfrm>
              <a:prstGeom prst="rect">
                <a:avLst/>
              </a:prstGeom>
              <a:solidFill>
                <a:srgbClr val="D8D8D8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100" b="1" dirty="0">
                    <a:solidFill>
                      <a:srgbClr val="1F497D"/>
                    </a:solidFill>
                    <a:ea typeface="Calibri"/>
                    <a:cs typeface="Times New Roman"/>
                  </a:rPr>
                  <a:t>Институциональная оценка</a:t>
                </a:r>
                <a:endParaRPr lang="ru-RU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20" name="Прямоугольник 19"/>
              <p:cNvSpPr>
                <a:spLocks noChangeArrowheads="1"/>
              </p:cNvSpPr>
              <p:nvPr/>
            </p:nvSpPr>
            <p:spPr bwMode="auto">
              <a:xfrm>
                <a:off x="11191" y="31884"/>
                <a:ext cx="9514" cy="3061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05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Самооценка</a:t>
                </a:r>
                <a:endParaRPr lang="ru-RU" sz="105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21" name="Прямоугольник 20"/>
              <p:cNvSpPr>
                <a:spLocks noChangeArrowheads="1"/>
              </p:cNvSpPr>
              <p:nvPr/>
            </p:nvSpPr>
            <p:spPr bwMode="auto">
              <a:xfrm>
                <a:off x="23867" y="32585"/>
                <a:ext cx="6980" cy="215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s-ES" sz="110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SWOT</a:t>
                </a:r>
                <a:endParaRPr lang="ru-RU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 bwMode="auto">
              <a:xfrm>
                <a:off x="20704" y="35027"/>
                <a:ext cx="0" cy="1962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" name="Прямоугольник 22"/>
              <p:cNvSpPr>
                <a:spLocks noChangeArrowheads="1"/>
              </p:cNvSpPr>
              <p:nvPr/>
            </p:nvSpPr>
            <p:spPr bwMode="auto">
              <a:xfrm>
                <a:off x="9730" y="52006"/>
                <a:ext cx="22964" cy="381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200" b="1">
                    <a:solidFill>
                      <a:srgbClr val="000000"/>
                    </a:solidFill>
                    <a:ea typeface="Calibri"/>
                    <a:cs typeface="Times New Roman"/>
                  </a:rPr>
                  <a:t>Стратегические задачи и цели</a:t>
                </a:r>
                <a:endParaRPr lang="ru-RU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grpSp>
            <p:nvGrpSpPr>
              <p:cNvPr id="24" name="Группа 23"/>
              <p:cNvGrpSpPr>
                <a:grpSpLocks/>
              </p:cNvGrpSpPr>
              <p:nvPr/>
            </p:nvGrpSpPr>
            <p:grpSpPr bwMode="auto">
              <a:xfrm>
                <a:off x="9730" y="57074"/>
                <a:ext cx="23029" cy="7745"/>
                <a:chOff x="-1958" y="2688"/>
                <a:chExt cx="23028" cy="7745"/>
              </a:xfrm>
            </p:grpSpPr>
            <p:sp>
              <p:nvSpPr>
                <p:cNvPr id="59" name="Прямоугольник 58"/>
                <p:cNvSpPr>
                  <a:spLocks noChangeArrowheads="1"/>
                </p:cNvSpPr>
                <p:nvPr/>
              </p:nvSpPr>
              <p:spPr bwMode="auto">
                <a:xfrm>
                  <a:off x="-1958" y="2688"/>
                  <a:ext cx="23028" cy="7745"/>
                </a:xfrm>
                <a:prstGeom prst="rect">
                  <a:avLst/>
                </a:prstGeom>
                <a:solidFill>
                  <a:srgbClr val="D8D8D8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200" b="1" dirty="0">
                      <a:solidFill>
                        <a:srgbClr val="1F497D"/>
                      </a:solidFill>
                      <a:ea typeface="Calibri"/>
                      <a:cs typeface="Times New Roman"/>
                    </a:rPr>
                    <a:t>Планирование</a:t>
                  </a:r>
                  <a:endParaRPr lang="ru-RU" sz="12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60" name="Прямоугольник 59"/>
                <p:cNvSpPr>
                  <a:spLocks noChangeArrowheads="1"/>
                </p:cNvSpPr>
                <p:nvPr/>
              </p:nvSpPr>
              <p:spPr bwMode="auto">
                <a:xfrm>
                  <a:off x="-907" y="6380"/>
                  <a:ext cx="11322" cy="2407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200" dirty="0">
                      <a:solidFill>
                        <a:srgbClr val="000000"/>
                      </a:solidFill>
                      <a:ea typeface="Calibri"/>
                      <a:cs typeface="Times New Roman"/>
                    </a:rPr>
                    <a:t>Цели и показатели</a:t>
                  </a:r>
                  <a:endParaRPr lang="ru-RU" sz="12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61" name="Прямоугольник 60"/>
                <p:cNvSpPr>
                  <a:spLocks noChangeArrowheads="1"/>
                </p:cNvSpPr>
                <p:nvPr/>
              </p:nvSpPr>
              <p:spPr bwMode="auto">
                <a:xfrm>
                  <a:off x="11532" y="6380"/>
                  <a:ext cx="8273" cy="2407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200" dirty="0">
                      <a:solidFill>
                        <a:srgbClr val="000000"/>
                      </a:solidFill>
                      <a:ea typeface="Calibri"/>
                      <a:cs typeface="Times New Roman"/>
                    </a:rPr>
                    <a:t>Ресурсы </a:t>
                  </a:r>
                  <a:endParaRPr lang="ru-RU" sz="12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</p:grpSp>
          <p:sp>
            <p:nvSpPr>
              <p:cNvPr id="25" name="Прямоугольник 24"/>
              <p:cNvSpPr>
                <a:spLocks noChangeArrowheads="1"/>
              </p:cNvSpPr>
              <p:nvPr/>
            </p:nvSpPr>
            <p:spPr bwMode="auto">
              <a:xfrm>
                <a:off x="12221" y="5091"/>
                <a:ext cx="16763" cy="3893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s-ES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Pre</a:t>
                </a:r>
                <a:r>
                  <a:rPr lang="ru-RU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 - планирование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26" name="Прямоугольник 25"/>
              <p:cNvSpPr>
                <a:spLocks noChangeArrowheads="1"/>
              </p:cNvSpPr>
              <p:nvPr/>
            </p:nvSpPr>
            <p:spPr bwMode="auto">
              <a:xfrm>
                <a:off x="9144" y="17373"/>
                <a:ext cx="24729" cy="5179"/>
              </a:xfrm>
              <a:prstGeom prst="rect">
                <a:avLst/>
              </a:prstGeom>
              <a:solidFill>
                <a:srgbClr val="D8D8D8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900" b="1">
                    <a:solidFill>
                      <a:srgbClr val="1F497D"/>
                    </a:solidFill>
                    <a:ea typeface="Calibri"/>
                    <a:cs typeface="Times New Roman"/>
                  </a:rPr>
                  <a:t> </a:t>
                </a:r>
                <a:endParaRPr lang="ru-RU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27" name="Прямоугольник 26"/>
              <p:cNvSpPr>
                <a:spLocks noChangeArrowheads="1"/>
              </p:cNvSpPr>
              <p:nvPr/>
            </p:nvSpPr>
            <p:spPr bwMode="auto">
              <a:xfrm>
                <a:off x="10221" y="19005"/>
                <a:ext cx="7317" cy="221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Миссия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28" name="Прямоугольник 27"/>
              <p:cNvSpPr>
                <a:spLocks noChangeArrowheads="1"/>
              </p:cNvSpPr>
              <p:nvPr/>
            </p:nvSpPr>
            <p:spPr bwMode="auto">
              <a:xfrm>
                <a:off x="18455" y="19005"/>
                <a:ext cx="6694" cy="221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Видение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29" name="Прямоугольник 28"/>
              <p:cNvSpPr>
                <a:spLocks noChangeArrowheads="1"/>
              </p:cNvSpPr>
              <p:nvPr/>
            </p:nvSpPr>
            <p:spPr bwMode="auto">
              <a:xfrm>
                <a:off x="26082" y="18932"/>
                <a:ext cx="7111" cy="221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Ценности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30" name="Прямая со стрелкой 29"/>
              <p:cNvCxnSpPr/>
              <p:nvPr/>
            </p:nvCxnSpPr>
            <p:spPr bwMode="auto">
              <a:xfrm flipH="1">
                <a:off x="20704" y="13320"/>
                <a:ext cx="17605" cy="0"/>
              </a:xfrm>
              <a:prstGeom prst="straightConnector1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1" name="Надпись 2"/>
              <p:cNvSpPr txBox="1">
                <a:spLocks noChangeArrowheads="1"/>
              </p:cNvSpPr>
              <p:nvPr/>
            </p:nvSpPr>
            <p:spPr bwMode="auto">
              <a:xfrm>
                <a:off x="37366" y="7038"/>
                <a:ext cx="24109" cy="10343"/>
              </a:xfrm>
              <a:prstGeom prst="rect">
                <a:avLst/>
              </a:prstGeom>
              <a:solidFill>
                <a:srgbClr val="1F497D"/>
              </a:solidFill>
              <a:ln w="9525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2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Контроль выполнения СТРАТЕГИЧЕСКОГО ПЛАНА </a:t>
                </a:r>
                <a:endParaRPr lang="ru-RU" sz="12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ru-RU" sz="12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по улучшению качества образования</a:t>
                </a:r>
                <a:endParaRPr lang="ru-RU" sz="12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32" name="Прямоугольник 31"/>
              <p:cNvSpPr>
                <a:spLocks noChangeArrowheads="1"/>
              </p:cNvSpPr>
              <p:nvPr/>
            </p:nvSpPr>
            <p:spPr bwMode="auto">
              <a:xfrm>
                <a:off x="-366" y="3339"/>
                <a:ext cx="3502" cy="63506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vert270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6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Процесс стратегического планирования</a:t>
                </a:r>
                <a:endParaRPr lang="ru-RU" sz="16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33" name="Прямоугольник 32"/>
              <p:cNvSpPr>
                <a:spLocks noChangeArrowheads="1"/>
              </p:cNvSpPr>
              <p:nvPr/>
            </p:nvSpPr>
            <p:spPr bwMode="auto">
              <a:xfrm>
                <a:off x="10531" y="36989"/>
                <a:ext cx="22350" cy="2587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Отчет по результатам самооценки 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34" name="Прямая со стрелкой 33"/>
              <p:cNvCxnSpPr/>
              <p:nvPr/>
            </p:nvCxnSpPr>
            <p:spPr bwMode="auto">
              <a:xfrm>
                <a:off x="20628" y="39576"/>
                <a:ext cx="0" cy="1963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" name="Прямоугольник 34"/>
              <p:cNvSpPr>
                <a:spLocks noChangeArrowheads="1"/>
              </p:cNvSpPr>
              <p:nvPr/>
            </p:nvSpPr>
            <p:spPr bwMode="auto">
              <a:xfrm>
                <a:off x="10781" y="46576"/>
                <a:ext cx="21913" cy="3061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2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Предложения по улучшению качества </a:t>
                </a:r>
                <a:endParaRPr lang="ru-RU" sz="12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36" name="Прямая со стрелкой 35"/>
              <p:cNvCxnSpPr/>
              <p:nvPr/>
            </p:nvCxnSpPr>
            <p:spPr bwMode="auto">
              <a:xfrm>
                <a:off x="20705" y="49637"/>
                <a:ext cx="0" cy="2219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7" name="Прямоугольник 36"/>
              <p:cNvSpPr>
                <a:spLocks noChangeArrowheads="1"/>
              </p:cNvSpPr>
              <p:nvPr/>
            </p:nvSpPr>
            <p:spPr bwMode="auto">
              <a:xfrm>
                <a:off x="3021" y="27909"/>
                <a:ext cx="3563" cy="38982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vert270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14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ВНУТРЕННЫЙ КОНТРОЛЬ </a:t>
                </a:r>
                <a:r>
                  <a:rPr lang="es-ES" sz="14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            </a:t>
                </a:r>
                <a:r>
                  <a:rPr lang="ru-RU" sz="14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(</a:t>
                </a:r>
                <a:r>
                  <a:rPr lang="es-ES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Internal Control)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38" name="Прямоугольник 37"/>
              <p:cNvSpPr>
                <a:spLocks noChangeArrowheads="1"/>
              </p:cNvSpPr>
              <p:nvPr/>
            </p:nvSpPr>
            <p:spPr bwMode="auto">
              <a:xfrm>
                <a:off x="59622" y="26786"/>
                <a:ext cx="3706" cy="38943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vert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6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К</a:t>
                </a:r>
                <a:r>
                  <a:rPr lang="ru-RU" sz="16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аждый год</a:t>
                </a:r>
                <a:endParaRPr lang="ru-RU" sz="16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39" name="Прямая соединительная линия 38"/>
              <p:cNvCxnSpPr/>
              <p:nvPr/>
            </p:nvCxnSpPr>
            <p:spPr bwMode="auto">
              <a:xfrm>
                <a:off x="46038" y="16334"/>
                <a:ext cx="0" cy="13730"/>
              </a:xfrm>
              <a:prstGeom prst="line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Прямая со стрелкой 39"/>
              <p:cNvCxnSpPr/>
              <p:nvPr/>
            </p:nvCxnSpPr>
            <p:spPr bwMode="auto">
              <a:xfrm flipV="1">
                <a:off x="46197" y="54307"/>
                <a:ext cx="25" cy="2629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Прямая со стрелкой 40"/>
              <p:cNvCxnSpPr/>
              <p:nvPr/>
            </p:nvCxnSpPr>
            <p:spPr bwMode="auto">
              <a:xfrm>
                <a:off x="32694" y="60906"/>
                <a:ext cx="5269" cy="0"/>
              </a:xfrm>
              <a:prstGeom prst="straightConnector1">
                <a:avLst/>
              </a:prstGeom>
              <a:noFill/>
              <a:ln w="1905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Прямая соединительная линия 41"/>
              <p:cNvCxnSpPr/>
              <p:nvPr/>
            </p:nvCxnSpPr>
            <p:spPr bwMode="auto">
              <a:xfrm flipH="1">
                <a:off x="3101" y="3558"/>
                <a:ext cx="31" cy="62859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3" name="Прямоугольник 42"/>
              <p:cNvSpPr>
                <a:spLocks noChangeArrowheads="1"/>
              </p:cNvSpPr>
              <p:nvPr/>
            </p:nvSpPr>
            <p:spPr bwMode="auto">
              <a:xfrm>
                <a:off x="5424" y="69858"/>
                <a:ext cx="54540" cy="13615"/>
              </a:xfrm>
              <a:prstGeom prst="rect">
                <a:avLst/>
              </a:prstGeom>
              <a:solidFill>
                <a:srgbClr val="DDD8C2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000" b="1" cap="all">
                    <a:solidFill>
                      <a:srgbClr val="1F497D"/>
                    </a:solidFill>
                    <a:ea typeface="Calibri"/>
                    <a:cs typeface="Times New Roman"/>
                  </a:rPr>
                  <a:t> </a:t>
                </a:r>
                <a:endParaRPr lang="ru-RU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44" name="Прямоугольник 43"/>
              <p:cNvSpPr>
                <a:spLocks noChangeArrowheads="1"/>
              </p:cNvSpPr>
              <p:nvPr/>
            </p:nvSpPr>
            <p:spPr bwMode="auto">
              <a:xfrm>
                <a:off x="-112" y="68778"/>
                <a:ext cx="5803" cy="13710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vert270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12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ВНЕШНИЙ КОНТРОЛЬ</a:t>
                </a:r>
                <a:endParaRPr lang="ru-RU" sz="12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 algn="ctr"/>
                <a:r>
                  <a:rPr lang="es-ES" sz="12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(External control)</a:t>
                </a:r>
                <a:endParaRPr lang="ru-RU" sz="12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45" name="Прямоугольник 44"/>
              <p:cNvSpPr>
                <a:spLocks noChangeArrowheads="1"/>
              </p:cNvSpPr>
              <p:nvPr/>
            </p:nvSpPr>
            <p:spPr bwMode="auto">
              <a:xfrm>
                <a:off x="59628" y="68778"/>
                <a:ext cx="3700" cy="13710"/>
              </a:xfrm>
              <a:prstGeom prst="rect">
                <a:avLst/>
              </a:prstGeom>
              <a:solidFill>
                <a:srgbClr val="1F497D"/>
              </a:solidFill>
              <a:ln w="1905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vert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b="1" cap="all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К</a:t>
                </a:r>
                <a:r>
                  <a:rPr lang="ru-RU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аждые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ru-RU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5 лет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46" name="Прямая со стрелкой 45"/>
              <p:cNvCxnSpPr/>
              <p:nvPr/>
            </p:nvCxnSpPr>
            <p:spPr bwMode="auto">
              <a:xfrm>
                <a:off x="7723" y="47841"/>
                <a:ext cx="3239" cy="0"/>
              </a:xfrm>
              <a:prstGeom prst="straightConnector1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7" name="Прямоугольник 46"/>
              <p:cNvSpPr>
                <a:spLocks noChangeArrowheads="1"/>
              </p:cNvSpPr>
              <p:nvPr/>
            </p:nvSpPr>
            <p:spPr bwMode="auto">
              <a:xfrm>
                <a:off x="12165" y="69858"/>
                <a:ext cx="11540" cy="12630"/>
              </a:xfrm>
              <a:prstGeom prst="rect">
                <a:avLst/>
              </a:prstGeom>
              <a:solidFill>
                <a:srgbClr val="1F497D"/>
              </a:solidFill>
              <a:ln w="2540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400" b="1" dirty="0">
                    <a:solidFill>
                      <a:srgbClr val="FFFFFF"/>
                    </a:solidFill>
                    <a:ea typeface="Calibri"/>
                    <a:cs typeface="Times New Roman"/>
                  </a:rPr>
                  <a:t>Отчет по результатам аккредитации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48" name="Прямоугольник 47"/>
              <p:cNvSpPr>
                <a:spLocks noChangeArrowheads="1"/>
              </p:cNvSpPr>
              <p:nvPr/>
            </p:nvSpPr>
            <p:spPr bwMode="auto">
              <a:xfrm>
                <a:off x="39214" y="69858"/>
                <a:ext cx="17819" cy="1263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1F497D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/>
                <a:r>
                  <a:rPr lang="ru-RU" sz="140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Стандарты и нормы внешней гарантии качества образования</a:t>
                </a:r>
                <a:endParaRPr lang="ru-RU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ru-RU" sz="1000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 </a:t>
                </a:r>
                <a:endParaRPr lang="ru-RU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49" name="Прямоугольник 48"/>
              <p:cNvSpPr>
                <a:spLocks noChangeArrowheads="1"/>
              </p:cNvSpPr>
              <p:nvPr/>
            </p:nvSpPr>
            <p:spPr bwMode="auto">
              <a:xfrm>
                <a:off x="24654" y="73462"/>
                <a:ext cx="14560" cy="29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200" b="1" cap="all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Аккредитация</a:t>
                </a:r>
                <a:endParaRPr lang="ru-RU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cxnSp>
            <p:nvCxnSpPr>
              <p:cNvPr id="50" name="Прямая со стрелкой 49"/>
              <p:cNvCxnSpPr/>
              <p:nvPr/>
            </p:nvCxnSpPr>
            <p:spPr bwMode="auto">
              <a:xfrm flipH="1" flipV="1">
                <a:off x="23705" y="76583"/>
                <a:ext cx="15394" cy="83"/>
              </a:xfrm>
              <a:prstGeom prst="straightConnector1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Прямая соединительная линия 50"/>
              <p:cNvCxnSpPr/>
              <p:nvPr/>
            </p:nvCxnSpPr>
            <p:spPr bwMode="auto">
              <a:xfrm>
                <a:off x="7871" y="47841"/>
                <a:ext cx="0" cy="28825"/>
              </a:xfrm>
              <a:prstGeom prst="line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Прямая соединительная линия 51"/>
              <p:cNvCxnSpPr/>
              <p:nvPr/>
            </p:nvCxnSpPr>
            <p:spPr bwMode="auto">
              <a:xfrm>
                <a:off x="8030" y="76647"/>
                <a:ext cx="4191" cy="0"/>
              </a:xfrm>
              <a:prstGeom prst="line">
                <a:avLst/>
              </a:prstGeom>
              <a:noFill/>
              <a:ln w="38100">
                <a:solidFill>
                  <a:srgbClr val="1F497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53" name="Группа 52"/>
              <p:cNvGrpSpPr>
                <a:grpSpLocks/>
              </p:cNvGrpSpPr>
              <p:nvPr/>
            </p:nvGrpSpPr>
            <p:grpSpPr bwMode="auto">
              <a:xfrm>
                <a:off x="35328" y="27909"/>
                <a:ext cx="15988" cy="15862"/>
                <a:chOff x="660" y="-1148"/>
                <a:chExt cx="15957" cy="14859"/>
              </a:xfrm>
            </p:grpSpPr>
            <p:sp>
              <p:nvSpPr>
                <p:cNvPr id="55" name="Прямоугольник 54"/>
                <p:cNvSpPr>
                  <a:spLocks noChangeArrowheads="1"/>
                </p:cNvSpPr>
                <p:nvPr/>
              </p:nvSpPr>
              <p:spPr bwMode="auto">
                <a:xfrm>
                  <a:off x="660" y="-1148"/>
                  <a:ext cx="15957" cy="1485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100" b="1" dirty="0">
                      <a:solidFill>
                        <a:srgbClr val="1F497D"/>
                      </a:solidFill>
                      <a:ea typeface="Calibri"/>
                      <a:cs typeface="Times New Roman"/>
                    </a:rPr>
                    <a:t>Мониторинг и улучшение</a:t>
                  </a:r>
                  <a:endParaRPr lang="ru-RU" sz="1100" b="1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56" name="Прямоугольник 55"/>
                <p:cNvSpPr>
                  <a:spLocks noChangeArrowheads="1"/>
                </p:cNvSpPr>
                <p:nvPr/>
              </p:nvSpPr>
              <p:spPr bwMode="auto">
                <a:xfrm>
                  <a:off x="1332" y="2576"/>
                  <a:ext cx="14383" cy="3189"/>
                </a:xfrm>
                <a:prstGeom prst="rect">
                  <a:avLst/>
                </a:prstGeom>
                <a:solidFill>
                  <a:srgbClr val="D8D8D8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100" dirty="0">
                      <a:solidFill>
                        <a:srgbClr val="000000"/>
                      </a:solidFill>
                      <a:ea typeface="Calibri"/>
                      <a:cs typeface="Times New Roman"/>
                    </a:rPr>
                    <a:t>Совершенствование</a:t>
                  </a:r>
                  <a:endParaRPr lang="ru-RU" sz="11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57" name="Прямоугольник 56"/>
                <p:cNvSpPr>
                  <a:spLocks noChangeArrowheads="1"/>
                </p:cNvSpPr>
                <p:nvPr/>
              </p:nvSpPr>
              <p:spPr bwMode="auto">
                <a:xfrm>
                  <a:off x="1333" y="6358"/>
                  <a:ext cx="14382" cy="2356"/>
                </a:xfrm>
                <a:prstGeom prst="rect">
                  <a:avLst/>
                </a:prstGeom>
                <a:solidFill>
                  <a:srgbClr val="D8D8D8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200" dirty="0">
                      <a:solidFill>
                        <a:srgbClr val="000000"/>
                      </a:solidFill>
                      <a:ea typeface="Calibri"/>
                      <a:cs typeface="Times New Roman"/>
                    </a:rPr>
                    <a:t>Анализ</a:t>
                  </a:r>
                  <a:endParaRPr lang="ru-RU" sz="12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58" name="Прямоугольник 57"/>
                <p:cNvSpPr>
                  <a:spLocks noChangeArrowheads="1"/>
                </p:cNvSpPr>
                <p:nvPr/>
              </p:nvSpPr>
              <p:spPr bwMode="auto">
                <a:xfrm>
                  <a:off x="1332" y="9353"/>
                  <a:ext cx="14383" cy="3574"/>
                </a:xfrm>
                <a:prstGeom prst="rect">
                  <a:avLst/>
                </a:prstGeom>
                <a:solidFill>
                  <a:srgbClr val="D8D8D8"/>
                </a:solidFill>
                <a:ln w="19050">
                  <a:solidFill>
                    <a:srgbClr val="1F497D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algn="ctr"/>
                  <a:r>
                    <a:rPr lang="ru-RU" sz="1200" dirty="0">
                      <a:solidFill>
                        <a:srgbClr val="000000"/>
                      </a:solidFill>
                      <a:ea typeface="Calibri"/>
                      <a:cs typeface="Times New Roman"/>
                    </a:rPr>
                    <a:t>Измерение и оценки показателей</a:t>
                  </a:r>
                  <a:endParaRPr lang="ru-RU" sz="120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</p:grpSp>
          <p:sp>
            <p:nvSpPr>
              <p:cNvPr id="54" name="Прямоугольник 53"/>
              <p:cNvSpPr>
                <a:spLocks noChangeArrowheads="1"/>
              </p:cNvSpPr>
              <p:nvPr/>
            </p:nvSpPr>
            <p:spPr bwMode="auto">
              <a:xfrm>
                <a:off x="0" y="-1649"/>
                <a:ext cx="63315" cy="4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b="1" dirty="0">
                    <a:solidFill>
                      <a:srgbClr val="000000"/>
                    </a:solidFill>
                    <a:ea typeface="Calibri"/>
                    <a:cs typeface="Times New Roman"/>
                  </a:rPr>
                  <a:t>Модель системы обеспечение качества образования в КЭУ</a:t>
                </a:r>
                <a:endParaRPr lang="ru-RU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5" name="Прямая со стрелкой 4"/>
            <p:cNvCxnSpPr/>
            <p:nvPr/>
          </p:nvCxnSpPr>
          <p:spPr bwMode="auto">
            <a:xfrm flipH="1">
              <a:off x="21067" y="8851"/>
              <a:ext cx="0" cy="8528"/>
            </a:xfrm>
            <a:prstGeom prst="straightConnector1">
              <a:avLst/>
            </a:prstGeom>
            <a:noFill/>
            <a:ln w="38100">
              <a:solidFill>
                <a:srgbClr val="1F497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Прямоугольник 5"/>
            <p:cNvSpPr>
              <a:spLocks noChangeArrowheads="1"/>
            </p:cNvSpPr>
            <p:nvPr/>
          </p:nvSpPr>
          <p:spPr bwMode="auto">
            <a:xfrm>
              <a:off x="3803" y="3511"/>
              <a:ext cx="4592" cy="23273"/>
            </a:xfrm>
            <a:prstGeom prst="rect">
              <a:avLst/>
            </a:prstGeom>
            <a:solidFill>
              <a:srgbClr val="1F497D"/>
            </a:solidFill>
            <a:ln w="19050">
              <a:solidFill>
                <a:srgbClr val="1F497D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Институциональные нормы</a:t>
              </a:r>
              <a:endParaRPr lang="ru-RU" sz="14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7" name="Прямоугольник 6"/>
            <p:cNvSpPr>
              <a:spLocks noChangeArrowheads="1"/>
            </p:cNvSpPr>
            <p:nvPr/>
          </p:nvSpPr>
          <p:spPr bwMode="auto">
            <a:xfrm>
              <a:off x="10709" y="41722"/>
              <a:ext cx="22346" cy="258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1F497D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0000"/>
                  </a:solidFill>
                  <a:ea typeface="Calibri"/>
                  <a:cs typeface="Times New Roman"/>
                </a:rPr>
                <a:t>Обсуждение </a:t>
              </a:r>
              <a:endParaRPr lang="ru-RU" sz="14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 bwMode="auto">
            <a:xfrm>
              <a:off x="20921" y="44110"/>
              <a:ext cx="0" cy="2439"/>
            </a:xfrm>
            <a:prstGeom prst="straightConnector1">
              <a:avLst/>
            </a:prstGeom>
            <a:noFill/>
            <a:ln w="19050">
              <a:solidFill>
                <a:srgbClr val="1F497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Прямая со стрелкой 8"/>
            <p:cNvCxnSpPr/>
            <p:nvPr/>
          </p:nvCxnSpPr>
          <p:spPr bwMode="auto">
            <a:xfrm>
              <a:off x="20921" y="55961"/>
              <a:ext cx="0" cy="2216"/>
            </a:xfrm>
            <a:prstGeom prst="straightConnector1">
              <a:avLst/>
            </a:prstGeom>
            <a:noFill/>
            <a:ln w="19050">
              <a:solidFill>
                <a:srgbClr val="1F497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52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96752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Основные направления деятельности отдела: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endParaRPr lang="en-US" sz="28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Совершенствование системы организованной структуры менеджмента качества вуза.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Ориентация деятельности университета на удовлетворение существующих и ожидаемых потребностей.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Вовлечение персонала вуза в работу по качеству.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Разработка необходимых нормативно-правовых документаций.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Системный мониторинг качества образовательной среды вуза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Организация и проведение внутренних аудитов деятельности структурных подразделений, кафедр; учебных процессов.</a:t>
            </a:r>
            <a:endParaRPr lang="ru-RU" sz="24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47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071562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удовлетворенности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ППС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5745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71541"/>
            <a:ext cx="8568952" cy="410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50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Следовательно, понятие 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«качество образования» </a:t>
            </a: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можно рассматривать, как совокупность множества составляющих, из которых наиболее значимыми являются свойства, определяющие уровень знаний, навыков, умений, компетенций обучаемых, уровень развития их личностных свойств, психологическая комфортность обучения. </a:t>
            </a:r>
          </a:p>
          <a:p>
            <a:pPr algn="just">
              <a:lnSpc>
                <a:spcPct val="115000"/>
              </a:lnSpc>
              <a:spcAft>
                <a:spcPts val="150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государственном уровне качество образования </a:t>
            </a: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– это соответствие принятой образовательной доктрины социальным требованиям и нормам (стандартам).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755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3" y="2276872"/>
            <a:ext cx="6038495" cy="212365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</a:p>
          <a:p>
            <a:pPr algn="ctr">
              <a:defRPr/>
            </a:pPr>
            <a:r>
              <a:rPr lang="ru-RU" sz="6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внимание !!!</a:t>
            </a:r>
          </a:p>
        </p:txBody>
      </p:sp>
    </p:spTree>
    <p:extLst>
      <p:ext uri="{BB962C8B-B14F-4D97-AF65-F5344CB8AC3E}">
        <p14:creationId xmlns:p14="http://schemas.microsoft.com/office/powerpoint/2010/main" val="248422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50825" y="1196975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250825" y="2204864"/>
            <a:ext cx="8229600" cy="394811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соответствие ВУЗа ожиданиям общества, государства и личности в пределах установленных интервала времени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Качеством образования 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заинтересованы сами университеты, они должны отвечать за качество образования перед обществом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делиться на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внутреннее и внешнее.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388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4040188" cy="576064"/>
          </a:xfrm>
        </p:spPr>
        <p:txBody>
          <a:bodyPr/>
          <a:lstStyle/>
          <a:p>
            <a:r>
              <a:rPr lang="ru-RU" sz="3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Внутреннее качество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0" y="1412776"/>
            <a:ext cx="4497388" cy="489654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Профессорско-преподавательский состав – качество преподавания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– качество обучения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– квалификация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 – требования рынка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Компьютеры и интернет.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076056" y="1124744"/>
            <a:ext cx="3816424" cy="432048"/>
          </a:xfrm>
        </p:spPr>
        <p:txBody>
          <a:bodyPr/>
          <a:lstStyle/>
          <a:p>
            <a:r>
              <a:rPr lang="ru-RU" sz="3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Внешнее качество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5004047" y="1412776"/>
            <a:ext cx="3960441" cy="4713387"/>
          </a:xfrm>
        </p:spPr>
        <p:txBody>
          <a:bodyPr/>
          <a:lstStyle/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Лицензирования</a:t>
            </a:r>
          </a:p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</a:t>
            </a:r>
          </a:p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– качество образования</a:t>
            </a:r>
          </a:p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ВУЗа</a:t>
            </a:r>
          </a:p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государственных стандартов</a:t>
            </a:r>
          </a:p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учебных планов и программ</a:t>
            </a:r>
          </a:p>
          <a:p>
            <a:pPr lvl="0" eaLnBrk="1" hangingPunct="1"/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66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1196975"/>
            <a:ext cx="8229600" cy="723900"/>
          </a:xfrm>
        </p:spPr>
        <p:txBody>
          <a:bodyPr/>
          <a:lstStyle/>
          <a:p>
            <a:pPr eaLnBrk="1" hangingPunct="1"/>
            <a:r>
              <a:rPr lang="ru-RU" altLang="ru-RU" sz="4100" b="1" dirty="0" smtClean="0"/>
              <a:t> </a:t>
            </a:r>
            <a:r>
              <a:rPr lang="ru-RU" altLang="ru-RU" sz="4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качества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850" y="1989138"/>
            <a:ext cx="8229600" cy="4752975"/>
          </a:xfrm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Calibri" pitchFamily="34" charset="0"/>
              <a:buNone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anose="02020603050405020304" pitchFamily="18" charset="0"/>
              </a:rPr>
              <a:t>Лидирующая роль руководства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anose="02020603050405020304" pitchFamily="18" charset="0"/>
              </a:rPr>
              <a:t>Политика и стратегия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anose="02020603050405020304" pitchFamily="18" charset="0"/>
              </a:rPr>
              <a:t>Персонал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anose="02020603050405020304" pitchFamily="18" charset="0"/>
              </a:rPr>
              <a:t>Ресурсы и партнеры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anose="02020603050405020304" pitchFamily="18" charset="0"/>
              </a:rPr>
              <a:t>Процессы </a:t>
            </a:r>
          </a:p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Calibri" pitchFamily="34" charset="0"/>
              <a:buNone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Удовлетворенности персонала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Удовлетворенности потребителей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для общества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деятельности ВУЗа</a:t>
            </a:r>
          </a:p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83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352928" cy="725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ФОРМИРОВАНИЕ СИСТЕМЫ МЕНЕДЖМЕНТА КАЧЕСТВА ВУЗА</a:t>
            </a:r>
            <a:endParaRPr kumimoji="0" lang="en-US" alt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 этап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Ректор высшего учебного заведения издает приказ - участие высших руководителей организации в разработке и совершенствовании СМК должно быть очевидным для всех. 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 этап. С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оздается группа  по разработке и внедрению системы менеджмента 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Обучение деканов факультета, заведующих кафедрами и ректората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 этап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Оценка фактического состояния образовательного учреждения и планирование деятельности по внедрению СК.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kumimoji="0" lang="ru-RU" altLang="ru-RU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kumimoji="0" lang="ru-RU" altLang="ru-RU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5962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56792"/>
            <a:ext cx="8136904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altLang="ru-RU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этап</a:t>
            </a: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Документальное оформление системы.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политики в области качества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организационных обязанностей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 «Руководства по качеству»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азработка </a:t>
            </a: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методик, рабочих инструкций </a:t>
            </a:r>
            <a:r>
              <a:rPr lang="ru-RU" alt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документации  системы </a:t>
            </a: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качества: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lang="ru-RU" alt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</a:t>
            </a: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ВУЗа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lang="ru-RU" alt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Вуза в </a:t>
            </a: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качества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lang="ru-RU" alt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</a:t>
            </a: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качеству</a:t>
            </a:r>
            <a:endParaRPr lang="ru-RU" altLang="ru-RU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92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84783"/>
            <a:ext cx="799288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 этап ( продолжение)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Документальное оформление системы.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на требования, предъявляемая к качеству (КМС, ГОСТы, нормативные акты, положения и др.)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Документация для регистрации данных о качестве (записи, подтверждающие достижение требуемого качества)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по обеспечению качества (методики и инструкции, содержащие описания общих и специальных процедур; планы и программы обеспечения качества; программы обучения; рабочие пособия и др.)</a:t>
            </a:r>
          </a:p>
        </p:txBody>
      </p:sp>
    </p:spTree>
    <p:extLst>
      <p:ext uri="{BB962C8B-B14F-4D97-AF65-F5344CB8AC3E}">
        <p14:creationId xmlns:p14="http://schemas.microsoft.com/office/powerpoint/2010/main" val="47465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 этап. </a:t>
            </a:r>
            <a:r>
              <a:rPr kumimoji="0" lang="ru-RU" altLang="ru-RU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недрение системы менеджмента качества</a:t>
            </a:r>
            <a:r>
              <a:rPr kumimoji="0" lang="ru-RU" alt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определяет: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 в действительности будет функционировать система 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все ли исполнители придерживаются определенных;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и действуют в соответствии с предписанными процедурами и правилами;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проделанная работа отвечает поставленным при разработке проекта целям;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 действующая система качества способствует вскрытию потенциалов улучшения качества </a:t>
            </a:r>
            <a:r>
              <a:rPr lang="ru-RU" altLang="ru-RU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348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7992888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 этап</a:t>
            </a: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внутреннего аудита системы менеджмента.</a:t>
            </a:r>
          </a:p>
          <a:p>
            <a:pPr marL="342900" lvl="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Аудит качества</a:t>
            </a: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систематический и независимый анализ, позволяющий определить соответствие деятельности и результатов в области качества запланированным мероприятиям, а также эффективность внедрения мероприятий и соответствия поставленным целям.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аудита: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менеджмента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образовательной услуги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Ø"/>
            </a:pPr>
            <a:r>
              <a:rPr kumimoji="0" lang="ru-RU" alt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процесса</a:t>
            </a:r>
            <a:endParaRPr kumimoji="0" lang="ru-RU" alt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3088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991</Words>
  <Application>Microsoft Office PowerPoint</Application>
  <PresentationFormat>Экран (4:3)</PresentationFormat>
  <Paragraphs>158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18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Wingdings</vt:lpstr>
      <vt:lpstr>Wingdings 2</vt:lpstr>
      <vt:lpstr>1_Тема Office</vt:lpstr>
      <vt:lpstr>2_Тема Office</vt:lpstr>
      <vt:lpstr>3_Тема Office</vt:lpstr>
      <vt:lpstr>4_Тема Office</vt:lpstr>
      <vt:lpstr>5_Тема Office</vt:lpstr>
      <vt:lpstr>8_Тема Office</vt:lpstr>
      <vt:lpstr>Тема Office</vt:lpstr>
      <vt:lpstr>   </vt:lpstr>
      <vt:lpstr>Качество образования</vt:lpstr>
      <vt:lpstr>Презентация PowerPoint</vt:lpstr>
      <vt:lpstr> критерии качества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   </vt:lpstr>
      <vt:lpstr>Презентация PowerPoint</vt:lpstr>
      <vt:lpstr>   </vt:lpstr>
      <vt:lpstr>Презентация PowerPoint</vt:lpstr>
      <vt:lpstr>Опрос удовлетворенности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User</dc:creator>
  <cp:lastModifiedBy>Admin</cp:lastModifiedBy>
  <cp:revision>48</cp:revision>
  <cp:lastPrinted>2016-11-15T03:06:11Z</cp:lastPrinted>
  <dcterms:created xsi:type="dcterms:W3CDTF">2016-06-29T11:09:14Z</dcterms:created>
  <dcterms:modified xsi:type="dcterms:W3CDTF">2017-03-11T02:04:22Z</dcterms:modified>
</cp:coreProperties>
</file>